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54"/>
  </p:notesMasterIdLst>
  <p:sldIdLst>
    <p:sldId id="256" r:id="rId5"/>
    <p:sldId id="257" r:id="rId6"/>
    <p:sldId id="258" r:id="rId7"/>
    <p:sldId id="275" r:id="rId8"/>
    <p:sldId id="276" r:id="rId9"/>
    <p:sldId id="259" r:id="rId10"/>
    <p:sldId id="260" r:id="rId11"/>
    <p:sldId id="261" r:id="rId12"/>
    <p:sldId id="262" r:id="rId13"/>
    <p:sldId id="265" r:id="rId14"/>
    <p:sldId id="277" r:id="rId15"/>
    <p:sldId id="279" r:id="rId16"/>
    <p:sldId id="280" r:id="rId17"/>
    <p:sldId id="278" r:id="rId18"/>
    <p:sldId id="291" r:id="rId19"/>
    <p:sldId id="290" r:id="rId20"/>
    <p:sldId id="282" r:id="rId21"/>
    <p:sldId id="284" r:id="rId22"/>
    <p:sldId id="285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9" r:id="rId39"/>
    <p:sldId id="314" r:id="rId40"/>
    <p:sldId id="315" r:id="rId41"/>
    <p:sldId id="316" r:id="rId42"/>
    <p:sldId id="317" r:id="rId43"/>
    <p:sldId id="318" r:id="rId44"/>
    <p:sldId id="320" r:id="rId45"/>
    <p:sldId id="268" r:id="rId46"/>
    <p:sldId id="270" r:id="rId47"/>
    <p:sldId id="321" r:id="rId48"/>
    <p:sldId id="269" r:id="rId49"/>
    <p:sldId id="271" r:id="rId50"/>
    <p:sldId id="272" r:id="rId51"/>
    <p:sldId id="273" r:id="rId52"/>
    <p:sldId id="274" r:id="rId53"/>
  </p:sldIdLst>
  <p:sldSz cx="9144000" cy="5143500" type="screen16x9"/>
  <p:notesSz cx="6858000" cy="9144000"/>
  <p:embeddedFontLst>
    <p:embeddedFont>
      <p:font typeface="Montserrat" charset="0"/>
      <p:regular r:id="rId55"/>
      <p:bold r:id="rId56"/>
    </p:embeddedFont>
    <p:embeddedFont>
      <p:font typeface="Questrial" charset="0"/>
      <p:regular r:id="rId57"/>
    </p:embeddedFont>
    <p:embeddedFont>
      <p:font typeface="Cambria Math" pitchFamily="18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99"/>
    <a:srgbClr val="009999"/>
    <a:srgbClr val="33CCCC"/>
    <a:srgbClr val="FF3399"/>
    <a:srgbClr val="C41692"/>
    <a:srgbClr val="008E84"/>
    <a:srgbClr val="00B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792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7862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945200" y="468082"/>
            <a:ext cx="6589200" cy="9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42415" y="1600200"/>
            <a:ext cx="6591900" cy="28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8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lvl="1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6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lvl="2" indent="-1397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4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lvl="3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lvl="4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lvl="5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lvl="6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lvl="7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lvl="8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7772400" y="4601316"/>
            <a:ext cx="766500" cy="2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1942415" y="4601856"/>
            <a:ext cx="57165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 rot="10800000" flipH="1">
            <a:off x="57" y="533399"/>
            <a:ext cx="1358400" cy="38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511227" y="590837"/>
            <a:ext cx="5849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2000" b="0" i="0" u="none" strike="noStrike" cap="non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2000" b="0" i="0" u="none" strike="noStrike" cap="none">
              <a:solidFill>
                <a:srgbClr val="FE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zenguest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/>
              <a:t>DECISION TREES</a:t>
            </a:r>
            <a:endParaRPr lang="en" sz="6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</a:p>
        </p:txBody>
      </p:sp>
    </p:spTree>
    <p:extLst>
      <p:ext uri="{BB962C8B-B14F-4D97-AF65-F5344CB8AC3E}">
        <p14:creationId xmlns:p14="http://schemas.microsoft.com/office/powerpoint/2010/main" val="120482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32556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3598"/>
            <a:ext cx="5122912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Two types of ML Algorithms: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 is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labelled 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Goal: Predict or classify data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 is unlabelled</a:t>
            </a:r>
          </a:p>
          <a:p>
            <a:pPr marL="898525" lvl="0" indent="-357188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Goal: Uncover patterns or structure in data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9"/>
          <a:stretch/>
        </p:blipFill>
        <p:spPr bwMode="auto">
          <a:xfrm>
            <a:off x="5989082" y="2645790"/>
            <a:ext cx="2615366" cy="2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940152" y="269526"/>
            <a:ext cx="2696186" cy="2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059582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DECISION TREES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2136254"/>
            <a:ext cx="8229600" cy="115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 type of supervised learning algorithm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Interpretable; mimics human decision making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017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cision Tree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9502"/>
            <a:ext cx="704204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24"/>
          <p:cNvSpPr txBox="1"/>
          <p:nvPr/>
        </p:nvSpPr>
        <p:spPr>
          <a:xfrm>
            <a:off x="-12" y="3828486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Salary &gt; $50,000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commute is not more than 1 hour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offers free coffee,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then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accept offer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lang="en" sz="20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828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5147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b="0" dirty="0" smtClean="0"/>
              <a:t>Would you survive the sinking of the Titanic?</a:t>
            </a:r>
            <a:endParaRPr lang="en" sz="2800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25205"/>
            <a:ext cx="4625272" cy="429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0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TERMINOLOGY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Root Node: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represents the entire training set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process of dividing a node into two or more subsets/nodes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Internal/Decision Node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corresponds to an attribute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Leaf/Terminal Node: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corresponds to a class label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11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hape 211"/>
          <p:cNvSpPr txBox="1">
            <a:spLocks noGrp="1"/>
          </p:cNvSpPr>
          <p:nvPr>
            <p:ph type="body" idx="1"/>
          </p:nvPr>
        </p:nvSpPr>
        <p:spPr>
          <a:xfrm>
            <a:off x="5148064" y="1851670"/>
            <a:ext cx="3888431" cy="137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Hard to guess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Try to understand </a:t>
            </a: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John plays tennis</a:t>
            </a:r>
          </a:p>
        </p:txBody>
      </p:sp>
    </p:spTree>
    <p:extLst>
      <p:ext uri="{BB962C8B-B14F-4D97-AF65-F5344CB8AC3E}">
        <p14:creationId xmlns:p14="http://schemas.microsoft.com/office/powerpoint/2010/main" val="40526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12568" y="1923678"/>
            <a:ext cx="3635896" cy="3129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Divide and Conquer</a:t>
            </a: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plit into subsets</a:t>
            </a: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Are they all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“pure”?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 yes: stop</a:t>
            </a:r>
          </a:p>
          <a:p>
            <a:pPr marL="715963" lvl="0" indent="-27146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not: repeat</a:t>
            </a:r>
          </a:p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See which subset new data falls into</a:t>
            </a:r>
          </a:p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33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356398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Study 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#AI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9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2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07653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47689" y="197704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3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47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1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4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8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Issa Tingzon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PCARI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Shape 182" descr="joy.png"/>
          <p:cNvPicPr preferRelativeResize="0"/>
          <p:nvPr/>
        </p:nvPicPr>
        <p:blipFill rotWithShape="1">
          <a:blip r:embed="rId4">
            <a:alphaModFix/>
          </a:blip>
          <a:srcRect l="5681" r="5681"/>
          <a:stretch/>
        </p:blipFill>
        <p:spPr>
          <a:xfrm>
            <a:off x="3233750" y="488300"/>
            <a:ext cx="2555700" cy="26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20310" r="18024" b="8062"/>
          <a:stretch/>
        </p:blipFill>
        <p:spPr bwMode="auto">
          <a:xfrm>
            <a:off x="586634" y="167199"/>
            <a:ext cx="7942521" cy="491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20310" r="18024" b="8062"/>
          <a:stretch/>
        </p:blipFill>
        <p:spPr bwMode="auto">
          <a:xfrm>
            <a:off x="586634" y="167199"/>
            <a:ext cx="7942521" cy="491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7762" b="8527"/>
          <a:stretch/>
        </p:blipFill>
        <p:spPr bwMode="auto">
          <a:xfrm>
            <a:off x="572917" y="183194"/>
            <a:ext cx="7985052" cy="485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7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ID3 Algorithm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ID3 - Ross Quinlan, 1986; CART - Briemanetal, 1984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Suppose feature A is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best attribute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split on.</a:t>
            </a:r>
          </a:p>
          <a:p>
            <a:pPr marL="1073150" indent="-36036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Split entire training set on  attribute A</a:t>
            </a:r>
          </a:p>
          <a:p>
            <a:pPr marL="1073150" indent="-36036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For each subset/ child node:</a:t>
            </a:r>
          </a:p>
          <a:p>
            <a:pPr marL="1435100" indent="-36195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subset is pure: stop</a:t>
            </a:r>
          </a:p>
          <a:p>
            <a:pPr marL="1435100" indent="-36195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lse: split subset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291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Which attribute to split on?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Want to measure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“purity”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of the split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ore certain about Yes/No after the split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Pure set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     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(4 Yes / 0 No) 	100% certain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Impure Set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(3 Yes / 3 No) 	50 % certain</a:t>
            </a:r>
          </a:p>
          <a:p>
            <a:pPr marL="446088" indent="-2651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a way to measure certainty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Higher entropy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more uncertain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406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22314"/>
                <a:ext cx="8507288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</m:t>
                      </m:r>
                      <m:d>
                        <m:d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=−</m:t>
                      </m:r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𝑦𝑒𝑠</m:t>
                          </m:r>
                        </m:sub>
                      </m:sSub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3200" b="0" i="0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log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𝑦𝑒𝑠</m:t>
                          </m:r>
                        </m:sub>
                      </m:sSub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−</m:t>
                      </m:r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𝑛𝑜</m:t>
                          </m:r>
                        </m:sub>
                      </m:sSub>
                      <m:func>
                        <m:func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3200" b="0" i="0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𝑛𝑜</m:t>
                              </m:r>
                            </m:sub>
                          </m:sSub>
                        </m:e>
                      </m:func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</m:t>
                      </m:r>
                    </m:oMath>
                  </m:oMathPara>
                </a14:m>
                <a:endParaRPr lang="en" sz="32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– subset of training examples </a:t>
                </a: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positive (yes) examples</a:t>
                </a: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negative (no) examples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22314"/>
                <a:ext cx="8507288" cy="37257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8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Entropy, more generally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496" y="1222314"/>
                <a:ext cx="8856984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</m:t>
                      </m:r>
                      <m:d>
                        <m:dPr>
                          <m:ctrl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PH" sz="2800" b="0" i="0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" sz="32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– subset of examples </a:t>
                </a:r>
              </a:p>
              <a:p>
                <a:pPr marL="1343025" indent="-62706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examples in S belonging to class  c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496" y="1222314"/>
                <a:ext cx="8856984" cy="3725700"/>
              </a:xfrm>
              <a:prstGeom prst="rect">
                <a:avLst/>
              </a:prstGeom>
              <a:blipFill rotWithShape="1">
                <a:blip r:embed="rId3"/>
                <a:stretch>
                  <a:fillRect r="-7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77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208716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E(S) = </a:t>
                </a:r>
                <a14:m>
                  <m:oMath xmlns:m="http://schemas.openxmlformats.org/officeDocument/2006/math">
                    <m:r>
                      <a:rPr lang="en-PH" sz="240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208716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3188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504" y="3435846"/>
                <a:ext cx="4314514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E(S) = </a:t>
                </a:r>
                <a14:m>
                  <m:oMath xmlns:m="http://schemas.openxmlformats.org/officeDocument/2006/math">
                    <m:r>
                      <a:rPr lang="en-PH" sz="240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435846"/>
                <a:ext cx="4314514" cy="693010"/>
              </a:xfrm>
              <a:prstGeom prst="rect">
                <a:avLst/>
              </a:prstGeom>
              <a:blipFill rotWithShape="1">
                <a:blip r:embed="rId4"/>
                <a:stretch>
                  <a:fillRect r="-3253" b="-88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9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2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419622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(9 yes / 5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2217508"/>
                <a:ext cx="4381841" cy="1271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E(S) = </a:t>
                </a:r>
                <a14:m>
                  <m:oMath xmlns:m="http://schemas.openxmlformats.org/officeDocument/2006/math">
                    <m:r>
                      <a:rPr lang="en-PH" sz="240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9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9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14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9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9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14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</a:p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= 0.940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2217508"/>
                <a:ext cx="4381841" cy="1271630"/>
              </a:xfrm>
              <a:prstGeom prst="rect">
                <a:avLst/>
              </a:prstGeom>
              <a:blipFill rotWithShape="1">
                <a:blip r:embed="rId3"/>
                <a:stretch>
                  <a:fillRect r="-2921" b="-817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5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46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 tells us how pure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one subset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is.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Now, we want to aggregate info on different subsets.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Simply averaging the entropies don’t work. (Why not?)</a:t>
            </a:r>
            <a:endParaRPr lang="en" sz="2400" dirty="0" smtClean="0">
              <a:solidFill>
                <a:srgbClr val="33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FF0066"/>
                </a:solidFill>
                <a:latin typeface="Montserrat"/>
                <a:ea typeface="Montserrat"/>
                <a:cs typeface="Montserrat"/>
                <a:sym typeface="Montserrat"/>
              </a:rPr>
              <a:t>We want a measure of the effectiveness of an attribute in classifying the training data.</a:t>
            </a:r>
            <a:endParaRPr lang="en" sz="2400" dirty="0">
              <a:solidFill>
                <a:srgbClr val="FF00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39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Want many items in pure sets</a:t>
                </a:r>
              </a:p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Information Gain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expected reduction in entropy after a split on an attribute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𝐺𝑎𝑖𝑛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𝐴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𝑣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𝑉𝑎𝑙𝑢𝑒𝑠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𝐴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𝐸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Attribute    		</a:t>
                </a:r>
                <a14:m>
                  <m:oMath xmlns:m="http://schemas.openxmlformats.org/officeDocument/2006/math"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𝑉𝑎𝑙𝑢𝑒𝑠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 </m:t>
                    </m:r>
                  </m:oMath>
                </a14:m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possible values of A 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set or subset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S for which attribute A have value v	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  <a:blipFill rotWithShape="1">
                <a:blip r:embed="rId3"/>
                <a:stretch>
                  <a:fillRect b="-184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5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62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1606029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0.048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11"/>
              <p:cNvSpPr txBox="1">
                <a:spLocks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𝐻𝑢𝑚𝑖𝑑𝑖𝑡𝑦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99592" y="2830165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0.151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211"/>
              <p:cNvSpPr txBox="1">
                <a:spLocks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𝑂𝑢𝑡𝑙𝑜𝑜𝑘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blipFill rotWithShape="1">
                <a:blip r:embed="rId6"/>
                <a:stretch>
                  <a:fillRect r="-3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99592" y="3939902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0.246</a:t>
            </a:r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450156" y="-20396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EXERCISE OPTIONS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Solve by hand / calculator (takes a lot of time!)</a:t>
            </a:r>
          </a:p>
          <a:p>
            <a:pPr marL="685800" indent="-4572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Use python to program the automatic computation of entropies and information gain.</a:t>
            </a:r>
          </a:p>
          <a:p>
            <a:pPr marL="628650" lvl="1" indent="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None/>
            </a:pP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- Make sure to handle log</a:t>
            </a:r>
            <a:r>
              <a:rPr lang="en" sz="2000" baseline="-25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0</a:t>
            </a:r>
          </a:p>
          <a:p>
            <a:pPr marL="685800" indent="-4572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Advanced: Implement decision trees using Python!</a:t>
            </a:r>
            <a:endParaRPr lang="en" sz="24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28650" lvl="1" indent="0">
              <a:lnSpc>
                <a:spcPct val="115000"/>
              </a:lnSpc>
              <a:buClr>
                <a:srgbClr val="535353"/>
              </a:buClr>
              <a:buNone/>
            </a:pP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- Requires some knowledge on recursion, classes</a:t>
            </a:r>
          </a:p>
        </p:txBody>
      </p:sp>
    </p:spTree>
    <p:extLst>
      <p:ext uri="{BB962C8B-B14F-4D97-AF65-F5344CB8AC3E}">
        <p14:creationId xmlns:p14="http://schemas.microsoft.com/office/powerpoint/2010/main" val="15370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-20538"/>
            <a:ext cx="8226300" cy="16069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6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7" t="34074" r="31771" b="36852"/>
          <a:stretch/>
        </p:blipFill>
        <p:spPr bwMode="auto">
          <a:xfrm>
            <a:off x="1634399" y="1707654"/>
            <a:ext cx="588992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hape 211"/>
          <p:cNvSpPr txBox="1">
            <a:spLocks/>
          </p:cNvSpPr>
          <p:nvPr/>
        </p:nvSpPr>
        <p:spPr>
          <a:xfrm>
            <a:off x="611560" y="1275606"/>
            <a:ext cx="6192688" cy="695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Predicting virus infection in files: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-30857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87534"/>
              </p:ext>
            </p:extLst>
          </p:nvPr>
        </p:nvGraphicFramePr>
        <p:xfrm>
          <a:off x="1331640" y="1851670"/>
          <a:ext cx="6696744" cy="289874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73055"/>
                <a:gridCol w="1376110"/>
                <a:gridCol w="1513721"/>
                <a:gridCol w="1582526"/>
                <a:gridCol w="1651332"/>
              </a:tblGrid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ID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Stream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Slope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Elevation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Vegetation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2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Moderate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Low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Riparian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3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Medium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Riparian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4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Medium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5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Flat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Conifer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6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Highest 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Conifer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7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r>
                        <a:rPr lang="en-PH" sz="1600" dirty="0" smtClean="0">
                          <a:latin typeface="Montserrat" charset="0"/>
                        </a:rPr>
                        <a:t> 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31640" y="1059582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Classify the type of vegetation that is likely to grow in areas of land based on descriptive feature.</a:t>
            </a:r>
            <a:endParaRPr lang="en-PH" sz="1800" dirty="0">
              <a:latin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411510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264286"/>
            <a:ext cx="8226300" cy="231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type of vegetation would likely grow on terrain with a steep slope and medium elevation and is near a stream?</a:t>
            </a: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428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Lecture by </a:t>
            </a:r>
            <a:r>
              <a:rPr lang="en-PH" sz="2400" dirty="0"/>
              <a:t>Victor </a:t>
            </a:r>
            <a:r>
              <a:rPr lang="en-PH" sz="2400" dirty="0" err="1" smtClean="0"/>
              <a:t>Lavrenko</a:t>
            </a:r>
            <a:r>
              <a:rPr lang="en-PH" sz="2400" dirty="0"/>
              <a:t> </a:t>
            </a:r>
            <a:r>
              <a:rPr lang="en-PH" sz="2400" dirty="0" smtClean="0"/>
              <a:t>(</a:t>
            </a:r>
            <a:r>
              <a:rPr lang="en-PH" sz="2400" dirty="0" err="1" smtClean="0"/>
              <a:t>Youtube</a:t>
            </a:r>
            <a:r>
              <a:rPr lang="en-PH" sz="2400" dirty="0" smtClean="0"/>
              <a:t>)</a:t>
            </a:r>
          </a:p>
          <a:p>
            <a:pPr lvl="0" algn="ctr">
              <a:buClr>
                <a:srgbClr val="535353"/>
              </a:buClr>
              <a:buSzPct val="25000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 descr="WWCodeManilaSlides-Introdu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987" y="422225"/>
            <a:ext cx="2916026" cy="291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5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1188</Words>
  <Application>Microsoft Office PowerPoint</Application>
  <PresentationFormat>On-screen Show (16:9)</PresentationFormat>
  <Paragraphs>214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Montserrat</vt:lpstr>
      <vt:lpstr>Questrial</vt:lpstr>
      <vt:lpstr>Wingdings</vt:lpstr>
      <vt:lpstr>Cambria Math</vt:lpstr>
      <vt:lpstr>Noto Symbol</vt:lpstr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DECISION TREES</vt:lpstr>
      <vt:lpstr>REVIEW</vt:lpstr>
      <vt:lpstr>DECISION TREES</vt:lpstr>
      <vt:lpstr>PowerPoint Presentation</vt:lpstr>
      <vt:lpstr>Would you survive the sinking of the Titanic?</vt:lpstr>
      <vt:lpstr>TERMINOLOGY</vt:lpstr>
      <vt:lpstr>Predict if John will play tennis</vt:lpstr>
      <vt:lpstr>Predict if John will play tennis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ID3 Algorithm</vt:lpstr>
      <vt:lpstr>Which attribute to split on?</vt:lpstr>
      <vt:lpstr>Entropy</vt:lpstr>
      <vt:lpstr>Entropy, more generally</vt:lpstr>
      <vt:lpstr>Entropy example</vt:lpstr>
      <vt:lpstr>Entropy example</vt:lpstr>
      <vt:lpstr>Entropy</vt:lpstr>
      <vt:lpstr>Information Gain</vt:lpstr>
      <vt:lpstr>Information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 Tingzon</dc:creator>
  <cp:lastModifiedBy>Issa Tingzon</cp:lastModifiedBy>
  <cp:revision>102</cp:revision>
  <dcterms:modified xsi:type="dcterms:W3CDTF">2017-08-22T04:16:51Z</dcterms:modified>
</cp:coreProperties>
</file>